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4F6946-6B53-9748-A4F7-A0FCC7AA744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5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D389"/>
    <a:srgbClr val="60D4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/>
    <p:restoredTop sz="94505"/>
  </p:normalViewPr>
  <p:slideViewPr>
    <p:cSldViewPr snapToGrid="0" snapToObjects="1">
      <p:cViewPr varScale="1">
        <p:scale>
          <a:sx n="99" d="100"/>
          <a:sy n="99" d="100"/>
        </p:scale>
        <p:origin x="872" y="184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502AC-9F42-3C43-B707-F327C8E4CF2C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64B9-93EF-6442-9DB2-6BA1B29C2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9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64B9-93EF-6442-9DB2-6BA1B29C2F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40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64B9-93EF-6442-9DB2-6BA1B29C2F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87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64B9-93EF-6442-9DB2-6BA1B29C2F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64B9-93EF-6442-9DB2-6BA1B29C2F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16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64B9-93EF-6442-9DB2-6BA1B29C2F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5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64B9-93EF-6442-9DB2-6BA1B29C2F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0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64B9-93EF-6442-9DB2-6BA1B29C2F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64B9-93EF-6442-9DB2-6BA1B29C2F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57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64B9-93EF-6442-9DB2-6BA1B29C2F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39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64B9-93EF-6442-9DB2-6BA1B29C2F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6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64B9-93EF-6442-9DB2-6BA1B29C2F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78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52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2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0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9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24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7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02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8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4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89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398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5" r:id="rId10"/>
    <p:sldLayoutId id="2147483824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tgeld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tgeld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3.png"/><Relationship Id="rId10" Type="http://schemas.openxmlformats.org/officeDocument/2006/relationships/image" Target="../media/image11.svg"/><Relationship Id="rId4" Type="http://schemas.openxmlformats.org/officeDocument/2006/relationships/hyperlink" Target="https://en.wikipedia.org/wiki/Currency_intervention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hyperlink" Target="https://www.marketwatch.com/story/square-gives-upbeat-earnings-forecast-as-stock-rises-2020-02-2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bes.com/sites/donnafuscaldo/2020/01/30/paypal-all-in-with-venmo-in-2020/#3f71d5bd3599" TargetMode="Externa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nomad.org/publication/migration-and-remittance-data-update-remittances-low-and-middle-income-countries-track" TargetMode="External"/><Relationship Id="rId3" Type="http://schemas.openxmlformats.org/officeDocument/2006/relationships/image" Target="../media/image19.jpg"/><Relationship Id="rId7" Type="http://schemas.openxmlformats.org/officeDocument/2006/relationships/hyperlink" Target="https://www.moneyandbanking.com/commentary/2018/2/18/the-stubbornly-high-cost-of-remittanc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orldbank.org/en/news/press-release/2019/04/08/record-high-remittances-sent-globally-in-2018" TargetMode="Externa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shoestring.m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DE72CF2-3004-5D45-A404-C90161F46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6603" y="4324142"/>
            <a:ext cx="4027346" cy="131186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3BD389"/>
                </a:solidFill>
                <a:latin typeface="HK Grotesk Light" pitchFamily="2" charset="77"/>
              </a:rPr>
              <a:t>Send money securely and quickly to anyone, anywhere in the world.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A2DD2B-35EE-324A-B385-C88C522FDC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D82DA1-1B5E-DD4A-92EC-0C02D8AA7C4F}"/>
              </a:ext>
            </a:extLst>
          </p:cNvPr>
          <p:cNvCxnSpPr/>
          <p:nvPr/>
        </p:nvCxnSpPr>
        <p:spPr>
          <a:xfrm>
            <a:off x="8109235" y="502919"/>
            <a:ext cx="3511233" cy="0"/>
          </a:xfrm>
          <a:prstGeom prst="line">
            <a:avLst/>
          </a:prstGeom>
          <a:ln w="82550" cap="flat">
            <a:solidFill>
              <a:srgbClr val="3BD3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shirt, drawing&#10;&#10;Description automatically generated">
            <a:extLst>
              <a:ext uri="{FF2B5EF4-FFF2-40B4-BE49-F238E27FC236}">
                <a16:creationId xmlns:a16="http://schemas.microsoft.com/office/drawing/2014/main" id="{70C0E255-8A48-7B4C-8CB0-E8D4D6AB9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9" b="4509"/>
          <a:stretch/>
        </p:blipFill>
        <p:spPr>
          <a:xfrm>
            <a:off x="-3" y="-1"/>
            <a:ext cx="75377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49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turtle&#10;&#10;Description automatically generated">
            <a:extLst>
              <a:ext uri="{FF2B5EF4-FFF2-40B4-BE49-F238E27FC236}">
                <a16:creationId xmlns:a16="http://schemas.microsoft.com/office/drawing/2014/main" id="{9E5D508E-6CC7-6247-8CD5-D4DCC3B917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3643"/>
            <a:ext cx="12192000" cy="68716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AE0181-14BD-AB4D-BD7E-9E50228D3FE5}"/>
              </a:ext>
            </a:extLst>
          </p:cNvPr>
          <p:cNvCxnSpPr>
            <a:cxnSpLocks/>
          </p:cNvCxnSpPr>
          <p:nvPr/>
        </p:nvCxnSpPr>
        <p:spPr>
          <a:xfrm>
            <a:off x="5117585" y="508532"/>
            <a:ext cx="6583680" cy="0"/>
          </a:xfrm>
          <a:prstGeom prst="line">
            <a:avLst/>
          </a:prstGeom>
          <a:ln w="114300" cap="flat">
            <a:solidFill>
              <a:srgbClr val="60D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6C8BDA43-1973-7C42-944D-ABE5C483F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2402" y="794541"/>
            <a:ext cx="990600" cy="5715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44A222-A26F-444F-9E6F-3B0359B40E3E}"/>
              </a:ext>
            </a:extLst>
          </p:cNvPr>
          <p:cNvCxnSpPr>
            <a:cxnSpLocks/>
          </p:cNvCxnSpPr>
          <p:nvPr/>
        </p:nvCxnSpPr>
        <p:spPr>
          <a:xfrm flipV="1">
            <a:off x="433900" y="508532"/>
            <a:ext cx="4218432" cy="1"/>
          </a:xfrm>
          <a:prstGeom prst="line">
            <a:avLst/>
          </a:prstGeom>
          <a:ln w="114300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E3B710DC-27AD-BC4E-AF48-438DBFDD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73" y="729303"/>
            <a:ext cx="7631644" cy="77523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60D48A"/>
                </a:solidFill>
                <a:latin typeface="HK Grotesk" pitchFamily="2" charset="77"/>
              </a:rPr>
              <a:t>Business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903CB6-C5F7-2147-897F-0D46E65EC60D}"/>
              </a:ext>
            </a:extLst>
          </p:cNvPr>
          <p:cNvSpPr txBox="1"/>
          <p:nvPr/>
        </p:nvSpPr>
        <p:spPr>
          <a:xfrm>
            <a:off x="2151727" y="1381272"/>
            <a:ext cx="78885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Our application works off free and paid product offering 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AF50BB-DE7B-5C44-8BA5-04D5DBBF130B}"/>
              </a:ext>
            </a:extLst>
          </p:cNvPr>
          <p:cNvSpPr txBox="1">
            <a:spLocks/>
          </p:cNvSpPr>
          <p:nvPr/>
        </p:nvSpPr>
        <p:spPr>
          <a:xfrm>
            <a:off x="1992533" y="1881252"/>
            <a:ext cx="2192604" cy="492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solidFill>
                  <a:srgbClr val="60D48A"/>
                </a:solidFill>
                <a:latin typeface="HK Grotesk" pitchFamily="2" charset="77"/>
              </a:rPr>
              <a:t>Free Products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5685FE-AC67-3E4B-BF52-93D9F9C6CF12}"/>
              </a:ext>
            </a:extLst>
          </p:cNvPr>
          <p:cNvSpPr txBox="1">
            <a:spLocks/>
          </p:cNvSpPr>
          <p:nvPr/>
        </p:nvSpPr>
        <p:spPr>
          <a:xfrm>
            <a:off x="8006862" y="1855788"/>
            <a:ext cx="2192604" cy="525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solidFill>
                  <a:srgbClr val="60D48A"/>
                </a:solidFill>
                <a:latin typeface="HK Grotesk" pitchFamily="2" charset="77"/>
              </a:rPr>
              <a:t>Paid Products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FF8AB-73D1-F64D-A392-2A59F0AAA5C8}"/>
              </a:ext>
            </a:extLst>
          </p:cNvPr>
          <p:cNvSpPr txBox="1"/>
          <p:nvPr/>
        </p:nvSpPr>
        <p:spPr>
          <a:xfrm>
            <a:off x="585763" y="2460446"/>
            <a:ext cx="5271712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the app from Google play and Apple app stores, access the web dashboard and set up an account.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transactions (with in the same country or monetary block (EMU)) by linking your bank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app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Transaction 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Live Currency Converter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Social Component, Find and communicate with Friends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C12FFB-45A6-4444-A1F4-7794408A43F7}"/>
              </a:ext>
            </a:extLst>
          </p:cNvPr>
          <p:cNvSpPr txBox="1"/>
          <p:nvPr/>
        </p:nvSpPr>
        <p:spPr>
          <a:xfrm>
            <a:off x="6334526" y="2460446"/>
            <a:ext cx="5271712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Credit Card Usages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credit card instead of a bank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Transactions are 2.9%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International Transfers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Transactions take a 3% commission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do not take commissions on currency conversion. Currency conversion is live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 account to bank transfers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Instantly transfer from user dashboard to bank account with a 0.9% fee per transaction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Users can pull instantly from their bank account for free. </a:t>
            </a:r>
          </a:p>
        </p:txBody>
      </p:sp>
    </p:spTree>
    <p:extLst>
      <p:ext uri="{BB962C8B-B14F-4D97-AF65-F5344CB8AC3E}">
        <p14:creationId xmlns:p14="http://schemas.microsoft.com/office/powerpoint/2010/main" val="211365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5735DA-8800-664F-A678-7FB61026F719}"/>
              </a:ext>
            </a:extLst>
          </p:cNvPr>
          <p:cNvCxnSpPr>
            <a:cxnSpLocks/>
          </p:cNvCxnSpPr>
          <p:nvPr/>
        </p:nvCxnSpPr>
        <p:spPr>
          <a:xfrm>
            <a:off x="5117585" y="502919"/>
            <a:ext cx="6583680" cy="0"/>
          </a:xfrm>
          <a:prstGeom prst="line">
            <a:avLst/>
          </a:prstGeom>
          <a:ln w="82550" cap="flat">
            <a:solidFill>
              <a:srgbClr val="60D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AD5EEC6-679D-1548-9F0C-13E572E2D804}"/>
              </a:ext>
            </a:extLst>
          </p:cNvPr>
          <p:cNvSpPr txBox="1">
            <a:spLocks/>
          </p:cNvSpPr>
          <p:nvPr/>
        </p:nvSpPr>
        <p:spPr>
          <a:xfrm>
            <a:off x="6215063" y="618220"/>
            <a:ext cx="5391174" cy="775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HK Grotesk" pitchFamily="2" charset="77"/>
              </a:rPr>
              <a:t>The Founders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5A11F11-E011-484C-9A47-AA0B7EEEF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673" y="5829300"/>
            <a:ext cx="990600" cy="571500"/>
          </a:xfrm>
          <a:prstGeom prst="rect">
            <a:avLst/>
          </a:prstGeom>
        </p:spPr>
      </p:pic>
      <p:sp>
        <p:nvSpPr>
          <p:cNvPr id="2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9BCAFB-7625-2C49-8335-781A2DEB4652}"/>
              </a:ext>
            </a:extLst>
          </p:cNvPr>
          <p:cNvCxnSpPr>
            <a:cxnSpLocks/>
          </p:cNvCxnSpPr>
          <p:nvPr/>
        </p:nvCxnSpPr>
        <p:spPr>
          <a:xfrm>
            <a:off x="455673" y="502919"/>
            <a:ext cx="4206240" cy="0"/>
          </a:xfrm>
          <a:prstGeom prst="line">
            <a:avLst/>
          </a:prstGeom>
          <a:ln w="82550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261EC19-2523-DF4B-BFE7-DF83614E8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77" y="1393459"/>
            <a:ext cx="2743200" cy="2743200"/>
          </a:xfrm>
          <a:prstGeom prst="rect">
            <a:avLst/>
          </a:prstGeom>
        </p:spPr>
      </p:pic>
      <p:pic>
        <p:nvPicPr>
          <p:cNvPr id="4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1AE7068-C49C-434B-8932-31669C940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093" y="1393459"/>
            <a:ext cx="2743200" cy="2743200"/>
          </a:xfrm>
          <a:prstGeom prst="rect">
            <a:avLst/>
          </a:prstGeom>
        </p:spPr>
      </p:pic>
      <p:pic>
        <p:nvPicPr>
          <p:cNvPr id="23" name="Picture 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08ED0F7-D331-3543-89C5-744CDFF70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709" y="1393459"/>
            <a:ext cx="2743200" cy="2743200"/>
          </a:xfrm>
          <a:prstGeom prst="rect">
            <a:avLst/>
          </a:prstGeom>
        </p:spPr>
      </p:pic>
      <p:pic>
        <p:nvPicPr>
          <p:cNvPr id="17" name="Picture 1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6E109F7-4B98-9B40-AAFF-CBCE3B111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7325" y="1393459"/>
            <a:ext cx="2743200" cy="274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7DA4CA-045D-0E4D-A946-FA2C17D943E4}"/>
              </a:ext>
            </a:extLst>
          </p:cNvPr>
          <p:cNvSpPr txBox="1"/>
          <p:nvPr/>
        </p:nvSpPr>
        <p:spPr>
          <a:xfrm>
            <a:off x="838024" y="4312031"/>
            <a:ext cx="1805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0D48A"/>
                </a:solidFill>
              </a:rPr>
              <a:t>DeVante Bailey</a:t>
            </a:r>
          </a:p>
          <a:p>
            <a:pPr algn="ctr"/>
            <a:r>
              <a:rPr lang="en-US" sz="2000" dirty="0">
                <a:solidFill>
                  <a:srgbClr val="60D48A"/>
                </a:solidFill>
              </a:rPr>
              <a:t>CSO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1CEE36-7650-204E-A080-396EA8FE2311}"/>
              </a:ext>
            </a:extLst>
          </p:cNvPr>
          <p:cNvSpPr txBox="1"/>
          <p:nvPr/>
        </p:nvSpPr>
        <p:spPr>
          <a:xfrm>
            <a:off x="3711428" y="4314399"/>
            <a:ext cx="1900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D48A"/>
                </a:solidFill>
              </a:rPr>
              <a:t>Cory Marshman</a:t>
            </a:r>
          </a:p>
          <a:p>
            <a:pPr algn="ctr"/>
            <a:r>
              <a:rPr lang="en-US" sz="2000" dirty="0">
                <a:solidFill>
                  <a:srgbClr val="60D48A"/>
                </a:solidFill>
              </a:rPr>
              <a:t>CEO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3C55F-D55C-EC45-ABAD-FA91D830F754}"/>
              </a:ext>
            </a:extLst>
          </p:cNvPr>
          <p:cNvSpPr txBox="1"/>
          <p:nvPr/>
        </p:nvSpPr>
        <p:spPr>
          <a:xfrm>
            <a:off x="6851718" y="4314399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60D48A"/>
                </a:solidFill>
              </a:rPr>
              <a:t>Sile</a:t>
            </a:r>
            <a:r>
              <a:rPr lang="en-US" sz="2000" dirty="0">
                <a:solidFill>
                  <a:srgbClr val="60D48A"/>
                </a:solidFill>
              </a:rPr>
              <a:t> </a:t>
            </a:r>
            <a:r>
              <a:rPr lang="en-US" sz="2000" dirty="0" err="1">
                <a:solidFill>
                  <a:srgbClr val="60D48A"/>
                </a:solidFill>
              </a:rPr>
              <a:t>Kiman</a:t>
            </a:r>
            <a:endParaRPr lang="en-US" sz="2000" dirty="0">
              <a:solidFill>
                <a:srgbClr val="60D48A"/>
              </a:solidFill>
            </a:endParaRPr>
          </a:p>
          <a:p>
            <a:pPr algn="ctr"/>
            <a:r>
              <a:rPr lang="en-US" sz="2000" dirty="0">
                <a:solidFill>
                  <a:srgbClr val="60D48A"/>
                </a:solidFill>
              </a:rPr>
              <a:t>CIO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9D7A2-3E53-2B46-A5A3-6EA7D844EA35}"/>
              </a:ext>
            </a:extLst>
          </p:cNvPr>
          <p:cNvSpPr txBox="1"/>
          <p:nvPr/>
        </p:nvSpPr>
        <p:spPr>
          <a:xfrm>
            <a:off x="9879406" y="4314399"/>
            <a:ext cx="1159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60D48A"/>
                </a:solidFill>
              </a:rPr>
              <a:t>JT Turner</a:t>
            </a:r>
          </a:p>
          <a:p>
            <a:pPr algn="ctr"/>
            <a:r>
              <a:rPr lang="en-US" sz="2000" dirty="0">
                <a:solidFill>
                  <a:srgbClr val="60D48A"/>
                </a:solidFill>
              </a:rPr>
              <a:t>CPO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69B04F-9666-0C49-BE75-24FBF5B1EC0D}"/>
              </a:ext>
            </a:extLst>
          </p:cNvPr>
          <p:cNvSpPr txBox="1"/>
          <p:nvPr/>
        </p:nvSpPr>
        <p:spPr>
          <a:xfrm>
            <a:off x="810757" y="4957023"/>
            <a:ext cx="1855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Developer with a background in logistics, business relationship and 3</a:t>
            </a:r>
            <a:r>
              <a:rPr lang="en-US" sz="1200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rd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party API’s. Manges Shoestring’s external business relationships.</a:t>
            </a:r>
          </a:p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Team Role: CSO and 3</a:t>
            </a:r>
            <a:r>
              <a:rPr lang="en-US" sz="1200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rd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Party API management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2DBD40-C17C-0E45-81A8-712916F043A0}"/>
              </a:ext>
            </a:extLst>
          </p:cNvPr>
          <p:cNvSpPr txBox="1"/>
          <p:nvPr/>
        </p:nvSpPr>
        <p:spPr>
          <a:xfrm>
            <a:off x="3733969" y="4957122"/>
            <a:ext cx="1855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Project manager with 10+ years of experience, having managed multiple multi-million-dollar projects from concept to market launch. </a:t>
            </a:r>
          </a:p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Team Role: CEO and Mobile 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4AE600-DAE8-7D4F-8CBF-446A35393D00}"/>
              </a:ext>
            </a:extLst>
          </p:cNvPr>
          <p:cNvSpPr txBox="1"/>
          <p:nvPr/>
        </p:nvSpPr>
        <p:spPr>
          <a:xfrm>
            <a:off x="9530980" y="4956709"/>
            <a:ext cx="1855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Developer with a background in Graphic Communications, who blinds design and coding to develop beautiful applications </a:t>
            </a:r>
          </a:p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Team Role: Head of Product and Design Guru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44BE38-5E7D-CB4F-AB29-7DE07F72E6F9}"/>
              </a:ext>
            </a:extLst>
          </p:cNvPr>
          <p:cNvSpPr txBox="1"/>
          <p:nvPr/>
        </p:nvSpPr>
        <p:spPr>
          <a:xfrm>
            <a:off x="6591278" y="4952137"/>
            <a:ext cx="1855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10 years as a Technical Software Analyst with a new focus on building functional applications. Built and manages Shoestrings database. </a:t>
            </a:r>
          </a:p>
          <a:p>
            <a:pPr algn="ctr"/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Team Role: CIO and Database</a:t>
            </a:r>
          </a:p>
        </p:txBody>
      </p:sp>
    </p:spTree>
    <p:extLst>
      <p:ext uri="{BB962C8B-B14F-4D97-AF65-F5344CB8AC3E}">
        <p14:creationId xmlns:p14="http://schemas.microsoft.com/office/powerpoint/2010/main" val="2610919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able, sitting, bag, items&#10;&#10;Description automatically generated">
            <a:extLst>
              <a:ext uri="{FF2B5EF4-FFF2-40B4-BE49-F238E27FC236}">
                <a16:creationId xmlns:a16="http://schemas.microsoft.com/office/drawing/2014/main" id="{583AB702-71DB-954C-92E5-072D2B2A3C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  <a:solidFill>
            <a:schemeClr val="bg2">
              <a:alpha val="90000"/>
            </a:schemeClr>
          </a:solidFill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5735DA-8800-664F-A678-7FB61026F719}"/>
              </a:ext>
            </a:extLst>
          </p:cNvPr>
          <p:cNvCxnSpPr>
            <a:cxnSpLocks/>
          </p:cNvCxnSpPr>
          <p:nvPr/>
        </p:nvCxnSpPr>
        <p:spPr>
          <a:xfrm>
            <a:off x="5117585" y="502919"/>
            <a:ext cx="6583680" cy="0"/>
          </a:xfrm>
          <a:prstGeom prst="line">
            <a:avLst/>
          </a:prstGeom>
          <a:ln w="82550" cap="flat">
            <a:solidFill>
              <a:srgbClr val="60D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AD5EEC6-679D-1548-9F0C-13E572E2D804}"/>
              </a:ext>
            </a:extLst>
          </p:cNvPr>
          <p:cNvSpPr txBox="1">
            <a:spLocks/>
          </p:cNvSpPr>
          <p:nvPr/>
        </p:nvSpPr>
        <p:spPr>
          <a:xfrm>
            <a:off x="6215063" y="618220"/>
            <a:ext cx="5391174" cy="775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b="1" dirty="0">
                <a:solidFill>
                  <a:srgbClr val="3BD389"/>
                </a:solidFill>
                <a:latin typeface="HK Grotesk" pitchFamily="2" charset="77"/>
              </a:rPr>
              <a:t>Financial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33158-03D4-E944-9A3C-AB20FA800607}"/>
              </a:ext>
            </a:extLst>
          </p:cNvPr>
          <p:cNvSpPr txBox="1"/>
          <p:nvPr/>
        </p:nvSpPr>
        <p:spPr>
          <a:xfrm>
            <a:off x="472568" y="2822039"/>
            <a:ext cx="35142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dirty="0">
                <a:solidFill>
                  <a:srgbClr val="3BD389"/>
                </a:solidFill>
              </a:rPr>
              <a:t>$40k</a:t>
            </a:r>
          </a:p>
          <a:p>
            <a:pPr algn="ctr"/>
            <a:r>
              <a:rPr lang="en-US" dirty="0">
                <a:solidFill>
                  <a:srgbClr val="3BD389"/>
                </a:solidFill>
              </a:rPr>
              <a:t>Pre-seed Round 5-7% equity stake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9BCAFB-7625-2C49-8335-781A2DEB4652}"/>
              </a:ext>
            </a:extLst>
          </p:cNvPr>
          <p:cNvCxnSpPr>
            <a:cxnSpLocks/>
          </p:cNvCxnSpPr>
          <p:nvPr/>
        </p:nvCxnSpPr>
        <p:spPr>
          <a:xfrm>
            <a:off x="453562" y="500808"/>
            <a:ext cx="4221230" cy="0"/>
          </a:xfrm>
          <a:prstGeom prst="line">
            <a:avLst/>
          </a:prstGeom>
          <a:ln w="104775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E942E6-148F-AE41-BDDC-CADFD4870E79}"/>
              </a:ext>
            </a:extLst>
          </p:cNvPr>
          <p:cNvSpPr txBox="1"/>
          <p:nvPr/>
        </p:nvSpPr>
        <p:spPr>
          <a:xfrm>
            <a:off x="4542311" y="2822040"/>
            <a:ext cx="2866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dirty="0">
                <a:solidFill>
                  <a:srgbClr val="3BD389"/>
                </a:solidFill>
              </a:rPr>
              <a:t>50 users</a:t>
            </a:r>
          </a:p>
          <a:p>
            <a:pPr algn="ctr"/>
            <a:r>
              <a:rPr lang="en-US" dirty="0">
                <a:solidFill>
                  <a:srgbClr val="3BD389"/>
                </a:solidFill>
              </a:rPr>
              <a:t>MVP   Launch   1</a:t>
            </a:r>
            <a:r>
              <a:rPr lang="en-US" baseline="30000" dirty="0">
                <a:solidFill>
                  <a:srgbClr val="3BD389"/>
                </a:solidFill>
              </a:rPr>
              <a:t>st</a:t>
            </a:r>
            <a:r>
              <a:rPr lang="en-US" dirty="0">
                <a:solidFill>
                  <a:srgbClr val="3BD389"/>
                </a:solidFill>
              </a:rPr>
              <a:t> 50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A85E-D8CB-B44C-AB27-5F50D17FBA18}"/>
              </a:ext>
            </a:extLst>
          </p:cNvPr>
          <p:cNvSpPr txBox="1"/>
          <p:nvPr/>
        </p:nvSpPr>
        <p:spPr>
          <a:xfrm>
            <a:off x="455673" y="1620782"/>
            <a:ext cx="1107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looking for initial pre-seed funding to take our company through MVP to launch within the next 12 months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04D006-5310-A14F-9B99-068012EBC27B}"/>
              </a:ext>
            </a:extLst>
          </p:cNvPr>
          <p:cNvCxnSpPr>
            <a:cxnSpLocks/>
          </p:cNvCxnSpPr>
          <p:nvPr/>
        </p:nvCxnSpPr>
        <p:spPr>
          <a:xfrm>
            <a:off x="6008581" y="3607745"/>
            <a:ext cx="127334" cy="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657AAC-7C77-EF46-9AB6-75354BF33AE8}"/>
              </a:ext>
            </a:extLst>
          </p:cNvPr>
          <p:cNvCxnSpPr>
            <a:cxnSpLocks/>
          </p:cNvCxnSpPr>
          <p:nvPr/>
        </p:nvCxnSpPr>
        <p:spPr>
          <a:xfrm>
            <a:off x="5111647" y="3602591"/>
            <a:ext cx="127334" cy="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1BC722-0226-5E4A-A49C-E16A54BE93E2}"/>
              </a:ext>
            </a:extLst>
          </p:cNvPr>
          <p:cNvSpPr txBox="1"/>
          <p:nvPr/>
        </p:nvSpPr>
        <p:spPr>
          <a:xfrm>
            <a:off x="7963253" y="2822040"/>
            <a:ext cx="36429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800" dirty="0">
                <a:solidFill>
                  <a:srgbClr val="3BD389"/>
                </a:solidFill>
              </a:rPr>
              <a:t>Business Mentor</a:t>
            </a:r>
          </a:p>
          <a:p>
            <a:pPr algn="ctr"/>
            <a:r>
              <a:rPr lang="en-US" dirty="0">
                <a:solidFill>
                  <a:srgbClr val="3BD389"/>
                </a:solidFill>
              </a:rPr>
              <a:t>To help set us up for success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59B04B2-2157-684F-9268-BCCF71696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568" y="5783581"/>
            <a:ext cx="990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764169AF-DA6D-3C48-964B-8AE93C82ED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D6E02-9A6C-8445-98A0-D8572A59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7800" y="1"/>
            <a:ext cx="6135063" cy="6858000"/>
          </a:xfrm>
          <a:solidFill>
            <a:schemeClr val="bg1">
              <a:lumMod val="65000"/>
              <a:lumOff val="35000"/>
              <a:alpha val="91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HK Grotesk" pitchFamily="2" charset="77"/>
              </a:rPr>
              <a:t>6 months</a:t>
            </a:r>
            <a:r>
              <a:rPr lang="en-US" sz="2000" dirty="0">
                <a:solidFill>
                  <a:schemeClr val="tx1"/>
                </a:solidFill>
                <a:latin typeface="HK Grotesk Light" pitchFamily="2" charset="77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– By November 1</a:t>
            </a:r>
            <a:r>
              <a:rPr lang="en-US" sz="1600" baseline="30000" dirty="0">
                <a:solidFill>
                  <a:schemeClr val="tx1"/>
                </a:solidFill>
                <a:latin typeface="HK Grotesk Light" pitchFamily="2" charset="77"/>
              </a:rPr>
              <a:t>st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 a working MVP with all legal money changing, management managing and any corresponding SEC certifications to </a:t>
            </a:r>
          </a:p>
          <a:p>
            <a:r>
              <a:rPr lang="en-US" sz="2400" b="1" dirty="0">
                <a:solidFill>
                  <a:schemeClr val="tx1"/>
                </a:solidFill>
                <a:latin typeface="HK Grotesk" pitchFamily="2" charset="77"/>
              </a:rPr>
              <a:t>8 – 10 months 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– By January 1</a:t>
            </a:r>
            <a:r>
              <a:rPr lang="en-US" sz="1600" baseline="30000" dirty="0">
                <a:solidFill>
                  <a:schemeClr val="tx1"/>
                </a:solidFill>
                <a:latin typeface="HK Grotesk Light" pitchFamily="2" charset="77"/>
              </a:rPr>
              <a:t>st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 a soft launch of the app to 50 select social media influencers across 5 countries for testing and daily use. </a:t>
            </a:r>
          </a:p>
          <a:p>
            <a:r>
              <a:rPr lang="en-US" sz="2400" b="1" dirty="0">
                <a:solidFill>
                  <a:schemeClr val="tx1"/>
                </a:solidFill>
                <a:latin typeface="HK Grotesk" pitchFamily="2" charset="77"/>
              </a:rPr>
              <a:t>10 – 12 months</a:t>
            </a:r>
            <a:r>
              <a:rPr lang="en-US" sz="2400" dirty="0">
                <a:solidFill>
                  <a:schemeClr val="tx1"/>
                </a:solidFill>
                <a:latin typeface="HK Grotesk Light" pitchFamily="2" charset="77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– full launch with the assistance of social media influencers to full launch across 5 countries.  </a:t>
            </a:r>
          </a:p>
          <a:p>
            <a:r>
              <a:rPr lang="en-US" sz="2400" b="1" dirty="0">
                <a:solidFill>
                  <a:schemeClr val="tx1"/>
                </a:solidFill>
                <a:latin typeface="HK Grotesk" pitchFamily="2" charset="77"/>
              </a:rPr>
              <a:t>12 – 18 months 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–</a:t>
            </a:r>
            <a:r>
              <a:rPr lang="en-US" sz="2400" dirty="0">
                <a:solidFill>
                  <a:schemeClr val="tx1"/>
                </a:solidFill>
                <a:latin typeface="HK Grotesk Light" pitchFamily="2" charset="77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expanded launch across 15 countries</a:t>
            </a:r>
          </a:p>
          <a:p>
            <a:r>
              <a:rPr lang="en-US" sz="2400" b="1" dirty="0">
                <a:solidFill>
                  <a:schemeClr val="tx1"/>
                </a:solidFill>
                <a:latin typeface="HK Grotesk" pitchFamily="2" charset="77"/>
              </a:rPr>
              <a:t>18 – 24 months </a:t>
            </a:r>
            <a:r>
              <a:rPr lang="en-US" sz="1600" dirty="0">
                <a:solidFill>
                  <a:schemeClr val="tx1"/>
                </a:solidFill>
                <a:latin typeface="HK Grotesk" pitchFamily="2" charset="77"/>
              </a:rPr>
              <a:t>–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expanded launch across 25 countries </a:t>
            </a:r>
          </a:p>
          <a:p>
            <a:r>
              <a:rPr lang="en-US" sz="2400" b="1" dirty="0">
                <a:solidFill>
                  <a:schemeClr val="tx1"/>
                </a:solidFill>
                <a:latin typeface="HK Grotesk" pitchFamily="2" charset="77"/>
              </a:rPr>
              <a:t>36 months</a:t>
            </a:r>
            <a:r>
              <a:rPr lang="en-US" sz="1600" b="1" dirty="0">
                <a:solidFill>
                  <a:schemeClr val="tx1"/>
                </a:solidFill>
                <a:latin typeface="HK Grotesk" pitchFamily="2" charset="77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HK Grotesk Light" pitchFamily="2" charset="77"/>
              </a:rPr>
              <a:t>– 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expanded launch across 50 countries</a:t>
            </a:r>
            <a:endParaRPr lang="en-US" sz="2400" dirty="0">
              <a:solidFill>
                <a:schemeClr val="tx1"/>
              </a:solidFill>
              <a:latin typeface="HK Grotesk Light" pitchFamily="2" charset="77"/>
            </a:endParaRPr>
          </a:p>
          <a:p>
            <a:endParaRPr lang="en-US" sz="1600" dirty="0">
              <a:solidFill>
                <a:schemeClr val="tx1"/>
              </a:solidFill>
              <a:latin typeface="HK Grotesk Light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BB916-427D-B444-9522-44C266B7FE70}"/>
              </a:ext>
            </a:extLst>
          </p:cNvPr>
          <p:cNvSpPr/>
          <p:nvPr/>
        </p:nvSpPr>
        <p:spPr>
          <a:xfrm>
            <a:off x="5406448" y="811418"/>
            <a:ext cx="190109" cy="190109"/>
          </a:xfrm>
          <a:prstGeom prst="rect">
            <a:avLst/>
          </a:prstGeom>
          <a:solidFill>
            <a:srgbClr val="60D48A"/>
          </a:solidFill>
          <a:ln>
            <a:solidFill>
              <a:srgbClr val="3BD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4D1CA8-78AA-D045-81B4-0F0007F0CACD}"/>
              </a:ext>
            </a:extLst>
          </p:cNvPr>
          <p:cNvSpPr/>
          <p:nvPr/>
        </p:nvSpPr>
        <p:spPr>
          <a:xfrm>
            <a:off x="5396918" y="4664251"/>
            <a:ext cx="190109" cy="190109"/>
          </a:xfrm>
          <a:prstGeom prst="rect">
            <a:avLst/>
          </a:prstGeom>
          <a:solidFill>
            <a:srgbClr val="60D48A"/>
          </a:solidFill>
          <a:ln>
            <a:solidFill>
              <a:srgbClr val="3BD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738F74-AA65-2743-ACF0-2D6EE6640109}"/>
              </a:ext>
            </a:extLst>
          </p:cNvPr>
          <p:cNvSpPr/>
          <p:nvPr/>
        </p:nvSpPr>
        <p:spPr>
          <a:xfrm>
            <a:off x="5401682" y="2973747"/>
            <a:ext cx="190109" cy="190109"/>
          </a:xfrm>
          <a:prstGeom prst="rect">
            <a:avLst/>
          </a:prstGeom>
          <a:solidFill>
            <a:srgbClr val="60D48A"/>
          </a:solidFill>
          <a:ln>
            <a:solidFill>
              <a:srgbClr val="3BD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4340BA-6E00-9D4E-A880-14BFAC15F317}"/>
              </a:ext>
            </a:extLst>
          </p:cNvPr>
          <p:cNvCxnSpPr>
            <a:cxnSpLocks/>
          </p:cNvCxnSpPr>
          <p:nvPr/>
        </p:nvCxnSpPr>
        <p:spPr>
          <a:xfrm>
            <a:off x="5117585" y="502919"/>
            <a:ext cx="6583680" cy="0"/>
          </a:xfrm>
          <a:prstGeom prst="line">
            <a:avLst/>
          </a:prstGeom>
          <a:ln w="82550" cap="flat">
            <a:solidFill>
              <a:srgbClr val="3BD3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575DA90C-83CD-C347-9588-044D70360779}"/>
              </a:ext>
            </a:extLst>
          </p:cNvPr>
          <p:cNvSpPr txBox="1">
            <a:spLocks/>
          </p:cNvSpPr>
          <p:nvPr/>
        </p:nvSpPr>
        <p:spPr>
          <a:xfrm>
            <a:off x="585764" y="794541"/>
            <a:ext cx="4076149" cy="775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rgbClr val="3BD389"/>
                </a:solidFill>
                <a:latin typeface="HK Grotesk" pitchFamily="2" charset="77"/>
              </a:rPr>
              <a:t>Milestones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08E4475-670F-1A4C-9503-994F2C26A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673" y="5829300"/>
            <a:ext cx="990600" cy="571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B69144-BC45-F241-A160-AC82F1D1C768}"/>
              </a:ext>
            </a:extLst>
          </p:cNvPr>
          <p:cNvCxnSpPr>
            <a:cxnSpLocks/>
          </p:cNvCxnSpPr>
          <p:nvPr/>
        </p:nvCxnSpPr>
        <p:spPr>
          <a:xfrm flipV="1">
            <a:off x="443481" y="508532"/>
            <a:ext cx="4218432" cy="1"/>
          </a:xfrm>
          <a:prstGeom prst="line">
            <a:avLst/>
          </a:prstGeom>
          <a:ln w="114300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C18AD93-BB13-F745-A41E-20861A3B7A91}"/>
              </a:ext>
            </a:extLst>
          </p:cNvPr>
          <p:cNvSpPr/>
          <p:nvPr/>
        </p:nvSpPr>
        <p:spPr>
          <a:xfrm>
            <a:off x="5417179" y="1903975"/>
            <a:ext cx="190109" cy="190109"/>
          </a:xfrm>
          <a:prstGeom prst="rect">
            <a:avLst/>
          </a:prstGeom>
          <a:solidFill>
            <a:srgbClr val="60D48A"/>
          </a:solidFill>
          <a:ln>
            <a:solidFill>
              <a:srgbClr val="3BD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840544-2C5A-4F4C-A37F-2CC08E022033}"/>
              </a:ext>
            </a:extLst>
          </p:cNvPr>
          <p:cNvSpPr/>
          <p:nvPr/>
        </p:nvSpPr>
        <p:spPr>
          <a:xfrm>
            <a:off x="5404300" y="5458551"/>
            <a:ext cx="190109" cy="190109"/>
          </a:xfrm>
          <a:prstGeom prst="rect">
            <a:avLst/>
          </a:prstGeom>
          <a:solidFill>
            <a:srgbClr val="60D48A"/>
          </a:solidFill>
          <a:ln>
            <a:solidFill>
              <a:srgbClr val="3BD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47E4EE-65CB-EB48-AC8A-AB31049F7B31}"/>
              </a:ext>
            </a:extLst>
          </p:cNvPr>
          <p:cNvSpPr/>
          <p:nvPr/>
        </p:nvSpPr>
        <p:spPr>
          <a:xfrm>
            <a:off x="5412413" y="3808727"/>
            <a:ext cx="190109" cy="190109"/>
          </a:xfrm>
          <a:prstGeom prst="rect">
            <a:avLst/>
          </a:prstGeom>
          <a:solidFill>
            <a:srgbClr val="60D48A"/>
          </a:solidFill>
          <a:ln>
            <a:solidFill>
              <a:srgbClr val="3BD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764169AF-DA6D-3C48-964B-8AE93C82ED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D6E02-9A6C-8445-98A0-D8572A598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7800" y="1"/>
            <a:ext cx="6135063" cy="6858000"/>
          </a:xfrm>
          <a:solidFill>
            <a:schemeClr val="bg1">
              <a:lumMod val="65000"/>
              <a:lumOff val="35000"/>
              <a:alpha val="91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HK Grotesk" pitchFamily="2" charset="77"/>
              </a:rPr>
              <a:t>Expensive</a:t>
            </a:r>
            <a:r>
              <a:rPr lang="en-US" sz="2000" dirty="0">
                <a:solidFill>
                  <a:schemeClr val="tx1"/>
                </a:solidFill>
                <a:latin typeface="HK Grotesk Light" pitchFamily="2" charset="77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– international remittance is the lively hood of millions of families worldwide; transaction fees can take large fees from much needed money. 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HK Grotesk Light" pitchFamily="2" charset="77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HK Grotesk" pitchFamily="2" charset="77"/>
              </a:rPr>
              <a:t>Long Wait Times 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– long transaction wait times mean that families must wait for necessary remittance payments for what can sometimes be an indeterminate amount of time. </a:t>
            </a:r>
          </a:p>
          <a:p>
            <a:endParaRPr lang="en-US" sz="1600" dirty="0">
              <a:solidFill>
                <a:schemeClr val="tx1"/>
              </a:solidFill>
              <a:latin typeface="HK Grotesk Light" pitchFamily="2" charset="77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HK Grotesk" pitchFamily="2" charset="77"/>
              </a:rPr>
              <a:t>Accessibility</a:t>
            </a:r>
            <a:r>
              <a:rPr lang="en-US" sz="2400" dirty="0">
                <a:solidFill>
                  <a:schemeClr val="tx1"/>
                </a:solidFill>
                <a:latin typeface="HK Grotesk Light" pitchFamily="2" charset="77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HK Grotesk Light" pitchFamily="2" charset="77"/>
              </a:rPr>
              <a:t>– banks and money cashiers maintain a hold on the international remittance industry.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2BB916-427D-B444-9522-44C266B7FE70}"/>
              </a:ext>
            </a:extLst>
          </p:cNvPr>
          <p:cNvSpPr/>
          <p:nvPr/>
        </p:nvSpPr>
        <p:spPr>
          <a:xfrm>
            <a:off x="5406448" y="1738701"/>
            <a:ext cx="190109" cy="190109"/>
          </a:xfrm>
          <a:prstGeom prst="rect">
            <a:avLst/>
          </a:prstGeom>
          <a:solidFill>
            <a:srgbClr val="60D48A"/>
          </a:solidFill>
          <a:ln>
            <a:solidFill>
              <a:srgbClr val="3BD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4D1CA8-78AA-D045-81B4-0F0007F0CACD}"/>
              </a:ext>
            </a:extLst>
          </p:cNvPr>
          <p:cNvSpPr/>
          <p:nvPr/>
        </p:nvSpPr>
        <p:spPr>
          <a:xfrm>
            <a:off x="5396918" y="4664251"/>
            <a:ext cx="190109" cy="190109"/>
          </a:xfrm>
          <a:prstGeom prst="rect">
            <a:avLst/>
          </a:prstGeom>
          <a:solidFill>
            <a:srgbClr val="60D48A"/>
          </a:solidFill>
          <a:ln>
            <a:solidFill>
              <a:srgbClr val="3BD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738F74-AA65-2743-ACF0-2D6EE6640109}"/>
              </a:ext>
            </a:extLst>
          </p:cNvPr>
          <p:cNvSpPr/>
          <p:nvPr/>
        </p:nvSpPr>
        <p:spPr>
          <a:xfrm>
            <a:off x="5401682" y="3205569"/>
            <a:ext cx="190109" cy="190109"/>
          </a:xfrm>
          <a:prstGeom prst="rect">
            <a:avLst/>
          </a:prstGeom>
          <a:solidFill>
            <a:srgbClr val="60D48A"/>
          </a:solidFill>
          <a:ln>
            <a:solidFill>
              <a:srgbClr val="3BD3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4340BA-6E00-9D4E-A880-14BFAC15F317}"/>
              </a:ext>
            </a:extLst>
          </p:cNvPr>
          <p:cNvCxnSpPr>
            <a:cxnSpLocks/>
          </p:cNvCxnSpPr>
          <p:nvPr/>
        </p:nvCxnSpPr>
        <p:spPr>
          <a:xfrm>
            <a:off x="5117585" y="502919"/>
            <a:ext cx="6583680" cy="0"/>
          </a:xfrm>
          <a:prstGeom prst="line">
            <a:avLst/>
          </a:prstGeom>
          <a:ln w="82550" cap="flat">
            <a:solidFill>
              <a:srgbClr val="3BD3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575DA90C-83CD-C347-9588-044D70360779}"/>
              </a:ext>
            </a:extLst>
          </p:cNvPr>
          <p:cNvSpPr txBox="1">
            <a:spLocks/>
          </p:cNvSpPr>
          <p:nvPr/>
        </p:nvSpPr>
        <p:spPr>
          <a:xfrm>
            <a:off x="585764" y="794541"/>
            <a:ext cx="4076149" cy="775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rgbClr val="3BD389"/>
                </a:solidFill>
                <a:latin typeface="HK Grotesk" pitchFamily="2" charset="77"/>
              </a:rPr>
              <a:t>Problem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08E4475-670F-1A4C-9503-994F2C26A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673" y="5829300"/>
            <a:ext cx="990600" cy="571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B69144-BC45-F241-A160-AC82F1D1C768}"/>
              </a:ext>
            </a:extLst>
          </p:cNvPr>
          <p:cNvCxnSpPr>
            <a:cxnSpLocks/>
          </p:cNvCxnSpPr>
          <p:nvPr/>
        </p:nvCxnSpPr>
        <p:spPr>
          <a:xfrm flipV="1">
            <a:off x="443481" y="508532"/>
            <a:ext cx="4218432" cy="1"/>
          </a:xfrm>
          <a:prstGeom prst="line">
            <a:avLst/>
          </a:prstGeom>
          <a:ln w="114300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887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tack of flyers on a table&#10;&#10;Description automatically generated">
            <a:extLst>
              <a:ext uri="{FF2B5EF4-FFF2-40B4-BE49-F238E27FC236}">
                <a16:creationId xmlns:a16="http://schemas.microsoft.com/office/drawing/2014/main" id="{C94FBF63-8E03-CB44-A2BE-AB56ED17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20320"/>
            <a:ext cx="12192000" cy="6837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03E5B-B2D4-7049-BD60-D02B5BA08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64" y="794541"/>
            <a:ext cx="4076149" cy="77523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60D48A"/>
                </a:solidFill>
                <a:latin typeface="HK Grotesk" pitchFamily="2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AE0181-14BD-AB4D-BD7E-9E50228D3FE5}"/>
              </a:ext>
            </a:extLst>
          </p:cNvPr>
          <p:cNvCxnSpPr>
            <a:cxnSpLocks/>
          </p:cNvCxnSpPr>
          <p:nvPr/>
        </p:nvCxnSpPr>
        <p:spPr>
          <a:xfrm>
            <a:off x="5117585" y="508532"/>
            <a:ext cx="6583680" cy="0"/>
          </a:xfrm>
          <a:prstGeom prst="line">
            <a:avLst/>
          </a:prstGeom>
          <a:ln w="114300" cap="flat">
            <a:solidFill>
              <a:srgbClr val="60D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9A4A1941-49F3-D444-A2FC-81353A1D3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950" y="2735494"/>
            <a:ext cx="972840" cy="15565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F763543-2242-3C47-A14C-C95C1EB2A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5790" y="2735494"/>
            <a:ext cx="875556" cy="155654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17815BF-F9C9-644B-BBE4-E14043E36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76974" y="2610953"/>
            <a:ext cx="2038052" cy="163044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515C532-7247-5B44-A702-84F9756A38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07593" y="2610953"/>
            <a:ext cx="1629738" cy="168231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ED12117-C0D2-1743-87AB-7DC814A8E3E0}"/>
              </a:ext>
            </a:extLst>
          </p:cNvPr>
          <p:cNvSpPr/>
          <p:nvPr/>
        </p:nvSpPr>
        <p:spPr>
          <a:xfrm>
            <a:off x="585764" y="1470335"/>
            <a:ext cx="11029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K Grotesk Light" pitchFamily="2" charset="77"/>
              </a:rPr>
              <a:t>A mobile application with a web-based dashboard, where users can send money securely and quickly to anywhere. </a:t>
            </a:r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FBCE8CEC-7401-3E46-966A-8369A7386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54669" y="2400395"/>
            <a:ext cx="1167408" cy="1556544"/>
          </a:xfr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EB95DE9-EAAF-044C-BED1-60FF0E1522B4}"/>
              </a:ext>
            </a:extLst>
          </p:cNvPr>
          <p:cNvSpPr/>
          <p:nvPr/>
        </p:nvSpPr>
        <p:spPr>
          <a:xfrm>
            <a:off x="1084774" y="4496777"/>
            <a:ext cx="26965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HK Grotesk Light" pitchFamily="2" charset="77"/>
              </a:rPr>
              <a:t>Currency converter</a:t>
            </a:r>
          </a:p>
          <a:p>
            <a:pPr algn="ctr"/>
            <a:r>
              <a:rPr lang="en-US" sz="1400" b="1" dirty="0">
                <a:latin typeface="HK Grotesk Light" pitchFamily="2" charset="77"/>
              </a:rPr>
              <a:t>Ensure you send money using </a:t>
            </a:r>
          </a:p>
          <a:p>
            <a:pPr algn="ctr"/>
            <a:r>
              <a:rPr lang="en-US" sz="1400" b="1" dirty="0">
                <a:latin typeface="HK Grotesk Light" pitchFamily="2" charset="77"/>
              </a:rPr>
              <a:t>current exchange rates. </a:t>
            </a:r>
          </a:p>
          <a:p>
            <a:pPr algn="ctr"/>
            <a:endParaRPr lang="en-US" sz="14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5EF8F2-31BC-F84A-ABF8-355AB8EE0DD7}"/>
              </a:ext>
            </a:extLst>
          </p:cNvPr>
          <p:cNvSpPr/>
          <p:nvPr/>
        </p:nvSpPr>
        <p:spPr>
          <a:xfrm>
            <a:off x="4932861" y="4491526"/>
            <a:ext cx="2326278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HK Grotesk Light" pitchFamily="2" charset="77"/>
              </a:rPr>
              <a:t>Social Component</a:t>
            </a:r>
          </a:p>
          <a:p>
            <a:pPr algn="ctr"/>
            <a:r>
              <a:rPr lang="en-US" sz="1400" b="1" dirty="0">
                <a:latin typeface="HK Grotesk Light" pitchFamily="2" charset="77"/>
              </a:rPr>
              <a:t>Find friends, send or </a:t>
            </a:r>
          </a:p>
          <a:p>
            <a:pPr algn="ctr"/>
            <a:r>
              <a:rPr lang="en-US" sz="1400" b="1" dirty="0">
                <a:latin typeface="HK Grotesk Light" pitchFamily="2" charset="77"/>
              </a:rPr>
              <a:t>request  money, and send </a:t>
            </a:r>
          </a:p>
          <a:p>
            <a:pPr algn="ctr"/>
            <a:r>
              <a:rPr lang="en-US" sz="1400" b="1" dirty="0">
                <a:latin typeface="HK Grotesk Light" pitchFamily="2" charset="77"/>
              </a:rPr>
              <a:t>thank you notes</a:t>
            </a:r>
          </a:p>
          <a:p>
            <a:pPr algn="ctr"/>
            <a:endParaRPr lang="en-US" sz="1400" b="1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C8BDA43-1973-7C42-944D-ABE5C483F6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5673" y="5829300"/>
            <a:ext cx="990600" cy="5715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44A222-A26F-444F-9E6F-3B0359B40E3E}"/>
              </a:ext>
            </a:extLst>
          </p:cNvPr>
          <p:cNvCxnSpPr>
            <a:cxnSpLocks/>
          </p:cNvCxnSpPr>
          <p:nvPr/>
        </p:nvCxnSpPr>
        <p:spPr>
          <a:xfrm flipV="1">
            <a:off x="443481" y="508532"/>
            <a:ext cx="4218432" cy="1"/>
          </a:xfrm>
          <a:prstGeom prst="line">
            <a:avLst/>
          </a:prstGeom>
          <a:ln w="114300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D7057-419B-5C44-A019-D86E2A289415}"/>
              </a:ext>
            </a:extLst>
          </p:cNvPr>
          <p:cNvSpPr/>
          <p:nvPr/>
        </p:nvSpPr>
        <p:spPr>
          <a:xfrm>
            <a:off x="8303217" y="4502392"/>
            <a:ext cx="2438489" cy="12311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HK Grotesk Light" pitchFamily="2" charset="77"/>
              </a:rPr>
              <a:t>Use Blockchain Tech</a:t>
            </a:r>
          </a:p>
          <a:p>
            <a:pPr algn="ctr"/>
            <a:r>
              <a:rPr lang="en-US" sz="1400" b="1" dirty="0">
                <a:latin typeface="HK Grotesk Light" pitchFamily="2" charset="77"/>
              </a:rPr>
              <a:t>Use blockchain technology</a:t>
            </a:r>
          </a:p>
          <a:p>
            <a:pPr algn="ctr"/>
            <a:r>
              <a:rPr lang="en-US" sz="1400" b="1" dirty="0">
                <a:latin typeface="HK Grotesk Light" pitchFamily="2" charset="77"/>
              </a:rPr>
              <a:t>to send payments anywhere</a:t>
            </a:r>
          </a:p>
          <a:p>
            <a:pPr algn="ctr"/>
            <a:r>
              <a:rPr lang="en-US" sz="1400" b="1" dirty="0">
                <a:latin typeface="HK Grotesk Light" pitchFamily="2" charset="77"/>
              </a:rPr>
              <a:t>to anyone</a:t>
            </a:r>
          </a:p>
          <a:p>
            <a:pPr algn="ctr"/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1289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5735DA-8800-664F-A678-7FB61026F719}"/>
              </a:ext>
            </a:extLst>
          </p:cNvPr>
          <p:cNvCxnSpPr>
            <a:cxnSpLocks/>
          </p:cNvCxnSpPr>
          <p:nvPr/>
        </p:nvCxnSpPr>
        <p:spPr>
          <a:xfrm>
            <a:off x="5117585" y="502919"/>
            <a:ext cx="6583680" cy="0"/>
          </a:xfrm>
          <a:prstGeom prst="line">
            <a:avLst/>
          </a:prstGeom>
          <a:ln w="82550" cap="flat">
            <a:solidFill>
              <a:srgbClr val="60D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AD5EEC6-679D-1548-9F0C-13E572E2D804}"/>
              </a:ext>
            </a:extLst>
          </p:cNvPr>
          <p:cNvSpPr txBox="1">
            <a:spLocks/>
          </p:cNvSpPr>
          <p:nvPr/>
        </p:nvSpPr>
        <p:spPr>
          <a:xfrm>
            <a:off x="6215063" y="618220"/>
            <a:ext cx="5391174" cy="775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HK Grotesk" pitchFamily="2" charset="77"/>
              </a:rPr>
              <a:t>Market Validation</a:t>
            </a:r>
          </a:p>
        </p:txBody>
      </p:sp>
      <p:pic>
        <p:nvPicPr>
          <p:cNvPr id="3" name="Picture 2" descr="A close up of a turtle&#10;&#10;Description automatically generated">
            <a:extLst>
              <a:ext uri="{FF2B5EF4-FFF2-40B4-BE49-F238E27FC236}">
                <a16:creationId xmlns:a16="http://schemas.microsoft.com/office/drawing/2014/main" id="{BE2A9C1E-D915-034C-BDF0-370BB4751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" t="-1" r="1237" b="73482"/>
          <a:stretch/>
        </p:blipFill>
        <p:spPr>
          <a:xfrm>
            <a:off x="0" y="4700215"/>
            <a:ext cx="12192000" cy="215778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5A11F11-E011-484C-9A47-AA0B7EEE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673" y="5829300"/>
            <a:ext cx="990600" cy="57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91BB8-31F8-F446-B031-B12692CB9824}"/>
              </a:ext>
            </a:extLst>
          </p:cNvPr>
          <p:cNvSpPr txBox="1"/>
          <p:nvPr/>
        </p:nvSpPr>
        <p:spPr>
          <a:xfrm>
            <a:off x="1915060" y="1560794"/>
            <a:ext cx="1371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60D48A"/>
                </a:solidFill>
              </a:rPr>
              <a:t>Venmo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96E8A-1373-6E4B-B975-0534615CAAF8}"/>
              </a:ext>
            </a:extLst>
          </p:cNvPr>
          <p:cNvSpPr txBox="1"/>
          <p:nvPr/>
        </p:nvSpPr>
        <p:spPr>
          <a:xfrm>
            <a:off x="7999427" y="1560793"/>
            <a:ext cx="1811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60D48A"/>
                </a:solidFill>
              </a:rPr>
              <a:t>Cash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33158-03D4-E944-9A3C-AB20FA800607}"/>
              </a:ext>
            </a:extLst>
          </p:cNvPr>
          <p:cNvSpPr txBox="1"/>
          <p:nvPr/>
        </p:nvSpPr>
        <p:spPr>
          <a:xfrm>
            <a:off x="1210926" y="2145570"/>
            <a:ext cx="27799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52 million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total users*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9BCAFB-7625-2C49-8335-781A2DEB4652}"/>
              </a:ext>
            </a:extLst>
          </p:cNvPr>
          <p:cNvCxnSpPr>
            <a:cxnSpLocks/>
          </p:cNvCxnSpPr>
          <p:nvPr/>
        </p:nvCxnSpPr>
        <p:spPr>
          <a:xfrm>
            <a:off x="455673" y="502919"/>
            <a:ext cx="4206240" cy="0"/>
          </a:xfrm>
          <a:prstGeom prst="line">
            <a:avLst/>
          </a:prstGeom>
          <a:ln w="82550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E942E6-148F-AE41-BDDC-CADFD4870E79}"/>
              </a:ext>
            </a:extLst>
          </p:cNvPr>
          <p:cNvSpPr txBox="1"/>
          <p:nvPr/>
        </p:nvSpPr>
        <p:spPr>
          <a:xfrm>
            <a:off x="7356174" y="2145570"/>
            <a:ext cx="30982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$17 million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Q4 net income**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A85E-D8CB-B44C-AB27-5F50D17FBA18}"/>
              </a:ext>
            </a:extLst>
          </p:cNvPr>
          <p:cNvSpPr txBox="1"/>
          <p:nvPr/>
        </p:nvSpPr>
        <p:spPr>
          <a:xfrm>
            <a:off x="2055122" y="3440344"/>
            <a:ext cx="808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These now household names only allow users to complete transactions in the US.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2AB86-104A-7542-824A-8F47364BD06A}"/>
              </a:ext>
            </a:extLst>
          </p:cNvPr>
          <p:cNvSpPr txBox="1"/>
          <p:nvPr/>
        </p:nvSpPr>
        <p:spPr>
          <a:xfrm>
            <a:off x="363307" y="4015498"/>
            <a:ext cx="2261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*As reported by </a:t>
            </a:r>
            <a:r>
              <a:rPr lang="en-US" sz="1400" dirty="0" err="1">
                <a:solidFill>
                  <a:srgbClr val="60D48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forbes.com</a:t>
            </a:r>
            <a:endParaRPr lang="en-US" sz="1400" dirty="0">
              <a:solidFill>
                <a:srgbClr val="60D48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4362AA-EFCF-464A-8F9B-023456FE83A0}"/>
              </a:ext>
            </a:extLst>
          </p:cNvPr>
          <p:cNvSpPr txBox="1"/>
          <p:nvPr/>
        </p:nvSpPr>
        <p:spPr>
          <a:xfrm>
            <a:off x="363307" y="4243015"/>
            <a:ext cx="292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**As reported by </a:t>
            </a:r>
            <a:r>
              <a:rPr lang="en-US" sz="1400" dirty="0">
                <a:solidFill>
                  <a:srgbClr val="60D48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marketwatch.com</a:t>
            </a:r>
            <a:endParaRPr lang="en-US" sz="1400" dirty="0">
              <a:solidFill>
                <a:srgbClr val="60D4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2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many, building, row&#10;&#10;Description automatically generated">
            <a:extLst>
              <a:ext uri="{FF2B5EF4-FFF2-40B4-BE49-F238E27FC236}">
                <a16:creationId xmlns:a16="http://schemas.microsoft.com/office/drawing/2014/main" id="{B880EAB4-B051-EE40-B38D-C152420AC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" t="1384" r="54193" b="3559"/>
          <a:stretch/>
        </p:blipFill>
        <p:spPr>
          <a:xfrm>
            <a:off x="0" y="0"/>
            <a:ext cx="4914434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5735DA-8800-664F-A678-7FB61026F719}"/>
              </a:ext>
            </a:extLst>
          </p:cNvPr>
          <p:cNvCxnSpPr>
            <a:cxnSpLocks/>
          </p:cNvCxnSpPr>
          <p:nvPr/>
        </p:nvCxnSpPr>
        <p:spPr>
          <a:xfrm>
            <a:off x="5117585" y="502919"/>
            <a:ext cx="6583680" cy="0"/>
          </a:xfrm>
          <a:prstGeom prst="line">
            <a:avLst/>
          </a:prstGeom>
          <a:ln w="82550" cap="flat">
            <a:solidFill>
              <a:srgbClr val="60D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AD5EEC6-679D-1548-9F0C-13E572E2D804}"/>
              </a:ext>
            </a:extLst>
          </p:cNvPr>
          <p:cNvSpPr txBox="1">
            <a:spLocks/>
          </p:cNvSpPr>
          <p:nvPr/>
        </p:nvSpPr>
        <p:spPr>
          <a:xfrm>
            <a:off x="6215063" y="618220"/>
            <a:ext cx="5391174" cy="775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HK Grotesk" pitchFamily="2" charset="77"/>
              </a:rPr>
              <a:t>Market Size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5A11F11-E011-484C-9A47-AA0B7EEEF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673" y="5829300"/>
            <a:ext cx="990600" cy="57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91BB8-31F8-F446-B031-B12692CB9824}"/>
              </a:ext>
            </a:extLst>
          </p:cNvPr>
          <p:cNvSpPr txBox="1"/>
          <p:nvPr/>
        </p:nvSpPr>
        <p:spPr>
          <a:xfrm>
            <a:off x="6796758" y="3343523"/>
            <a:ext cx="4217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60D48A"/>
                </a:solidFill>
              </a:rPr>
              <a:t>$500 average payment 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96E8A-1373-6E4B-B975-0534615CAAF8}"/>
              </a:ext>
            </a:extLst>
          </p:cNvPr>
          <p:cNvSpPr txBox="1"/>
          <p:nvPr/>
        </p:nvSpPr>
        <p:spPr>
          <a:xfrm>
            <a:off x="7941107" y="1589045"/>
            <a:ext cx="2130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60D48A"/>
                </a:solidFill>
              </a:rPr>
              <a:t>World Bank*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33158-03D4-E944-9A3C-AB20FA800607}"/>
              </a:ext>
            </a:extLst>
          </p:cNvPr>
          <p:cNvSpPr txBox="1"/>
          <p:nvPr/>
        </p:nvSpPr>
        <p:spPr>
          <a:xfrm>
            <a:off x="7048558" y="3815468"/>
            <a:ext cx="368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India and China make up over $100 billion in remittances payments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9BCAFB-7625-2C49-8335-781A2DEB4652}"/>
              </a:ext>
            </a:extLst>
          </p:cNvPr>
          <p:cNvCxnSpPr>
            <a:cxnSpLocks/>
          </p:cNvCxnSpPr>
          <p:nvPr/>
        </p:nvCxnSpPr>
        <p:spPr>
          <a:xfrm>
            <a:off x="453562" y="500808"/>
            <a:ext cx="4221007" cy="0"/>
          </a:xfrm>
          <a:prstGeom prst="line">
            <a:avLst/>
          </a:prstGeom>
          <a:ln w="101600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E942E6-148F-AE41-BDDC-CADFD4870E79}"/>
              </a:ext>
            </a:extLst>
          </p:cNvPr>
          <p:cNvSpPr txBox="1"/>
          <p:nvPr/>
        </p:nvSpPr>
        <p:spPr>
          <a:xfrm>
            <a:off x="7048558" y="1974991"/>
            <a:ext cx="37134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$550 Billion+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Worldwide remittance payments in 2019 up 9.6% over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4362AA-EFCF-464A-8F9B-023456FE83A0}"/>
              </a:ext>
            </a:extLst>
          </p:cNvPr>
          <p:cNvSpPr txBox="1"/>
          <p:nvPr/>
        </p:nvSpPr>
        <p:spPr>
          <a:xfrm>
            <a:off x="7443578" y="6320397"/>
            <a:ext cx="292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*As reported by </a:t>
            </a:r>
            <a:r>
              <a:rPr lang="en-US" sz="1400" dirty="0" err="1">
                <a:solidFill>
                  <a:srgbClr val="3BD38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worldbank.com</a:t>
            </a:r>
            <a:endParaRPr lang="en-US" sz="1400" dirty="0">
              <a:solidFill>
                <a:srgbClr val="3BD38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2AB86-104A-7542-824A-8F47364BD06A}"/>
              </a:ext>
            </a:extLst>
          </p:cNvPr>
          <p:cNvSpPr txBox="1"/>
          <p:nvPr/>
        </p:nvSpPr>
        <p:spPr>
          <a:xfrm>
            <a:off x="5720563" y="6520006"/>
            <a:ext cx="3285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**As reported by </a:t>
            </a:r>
            <a:r>
              <a:rPr lang="en-US" sz="1400" dirty="0">
                <a:solidFill>
                  <a:srgbClr val="3BD389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moneyandbanking.com</a:t>
            </a:r>
            <a:endParaRPr lang="en-US" sz="1400" dirty="0">
              <a:solidFill>
                <a:srgbClr val="3BD38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59325F-B9BD-0145-81C5-4F602E31F0EF}"/>
              </a:ext>
            </a:extLst>
          </p:cNvPr>
          <p:cNvSpPr txBox="1"/>
          <p:nvPr/>
        </p:nvSpPr>
        <p:spPr>
          <a:xfrm>
            <a:off x="7796646" y="4661408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60D48A"/>
                </a:solidFill>
              </a:rPr>
              <a:t>KNOMAD***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2DE0CB-370D-164D-A9BF-AB95DE76F3FF}"/>
              </a:ext>
            </a:extLst>
          </p:cNvPr>
          <p:cNvSpPr txBox="1"/>
          <p:nvPr/>
        </p:nvSpPr>
        <p:spPr>
          <a:xfrm>
            <a:off x="7024887" y="5111145"/>
            <a:ext cx="3713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Remittances are on track to become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the largest source of external 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financing in developing countries.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79F56E-C904-3240-A8BF-535B0BEF5A1E}"/>
              </a:ext>
            </a:extLst>
          </p:cNvPr>
          <p:cNvSpPr txBox="1"/>
          <p:nvPr/>
        </p:nvSpPr>
        <p:spPr>
          <a:xfrm>
            <a:off x="9006334" y="6550223"/>
            <a:ext cx="2923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***As reported by </a:t>
            </a:r>
            <a:r>
              <a:rPr lang="en-US" sz="1400" dirty="0" err="1">
                <a:solidFill>
                  <a:srgbClr val="3BD38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knomad.org</a:t>
            </a:r>
            <a:endParaRPr lang="en-US" sz="1400" dirty="0">
              <a:solidFill>
                <a:srgbClr val="3BD3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14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able, sitting, bag, items&#10;&#10;Description automatically generated">
            <a:extLst>
              <a:ext uri="{FF2B5EF4-FFF2-40B4-BE49-F238E27FC236}">
                <a16:creationId xmlns:a16="http://schemas.microsoft.com/office/drawing/2014/main" id="{956A5B32-E040-494A-AC3F-1CA5994579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03E5B-B2D4-7049-BD60-D02B5BA08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925" y="3051540"/>
            <a:ext cx="4076149" cy="775239"/>
          </a:xfrm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60D48A"/>
                </a:solidFill>
                <a:latin typeface="HK Grotesk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</a:t>
            </a:r>
            <a:endParaRPr lang="en-US" sz="4000" b="1" dirty="0">
              <a:solidFill>
                <a:srgbClr val="60D48A"/>
              </a:solidFill>
              <a:latin typeface="HK Grotesk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AE0181-14BD-AB4D-BD7E-9E50228D3FE5}"/>
              </a:ext>
            </a:extLst>
          </p:cNvPr>
          <p:cNvCxnSpPr>
            <a:cxnSpLocks/>
          </p:cNvCxnSpPr>
          <p:nvPr/>
        </p:nvCxnSpPr>
        <p:spPr>
          <a:xfrm>
            <a:off x="5117585" y="508532"/>
            <a:ext cx="6583680" cy="0"/>
          </a:xfrm>
          <a:prstGeom prst="line">
            <a:avLst/>
          </a:prstGeom>
          <a:ln w="114300" cap="flat">
            <a:solidFill>
              <a:srgbClr val="60D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6C8BDA43-1973-7C42-944D-ABE5C483F6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673" y="5829300"/>
            <a:ext cx="990600" cy="5715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44A222-A26F-444F-9E6F-3B0359B40E3E}"/>
              </a:ext>
            </a:extLst>
          </p:cNvPr>
          <p:cNvCxnSpPr>
            <a:cxnSpLocks/>
          </p:cNvCxnSpPr>
          <p:nvPr/>
        </p:nvCxnSpPr>
        <p:spPr>
          <a:xfrm flipV="1">
            <a:off x="443481" y="508532"/>
            <a:ext cx="4218432" cy="1"/>
          </a:xfrm>
          <a:prstGeom prst="line">
            <a:avLst/>
          </a:prstGeom>
          <a:ln w="114300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7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AE0181-14BD-AB4D-BD7E-9E50228D3FE5}"/>
              </a:ext>
            </a:extLst>
          </p:cNvPr>
          <p:cNvCxnSpPr>
            <a:cxnSpLocks/>
          </p:cNvCxnSpPr>
          <p:nvPr/>
        </p:nvCxnSpPr>
        <p:spPr>
          <a:xfrm>
            <a:off x="5117585" y="508532"/>
            <a:ext cx="6583680" cy="0"/>
          </a:xfrm>
          <a:prstGeom prst="line">
            <a:avLst/>
          </a:prstGeom>
          <a:ln w="114300" cap="flat">
            <a:solidFill>
              <a:srgbClr val="60D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6C8BDA43-1973-7C42-944D-ABE5C483F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0665" y="896410"/>
            <a:ext cx="990600" cy="5715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44A222-A26F-444F-9E6F-3B0359B40E3E}"/>
              </a:ext>
            </a:extLst>
          </p:cNvPr>
          <p:cNvCxnSpPr>
            <a:cxnSpLocks/>
          </p:cNvCxnSpPr>
          <p:nvPr/>
        </p:nvCxnSpPr>
        <p:spPr>
          <a:xfrm flipV="1">
            <a:off x="443481" y="508532"/>
            <a:ext cx="4218432" cy="1"/>
          </a:xfrm>
          <a:prstGeom prst="line">
            <a:avLst/>
          </a:prstGeom>
          <a:ln w="114300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96E103E-91A1-6347-9F6E-F62883BC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1" y="730793"/>
            <a:ext cx="7631644" cy="77523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HK Grotesk" pitchFamily="2" charset="77"/>
              </a:rPr>
              <a:t>User dashboard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547613-942F-C641-A41B-42DFD78F7F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5"/>
          <a:stretch/>
        </p:blipFill>
        <p:spPr>
          <a:xfrm>
            <a:off x="1267967" y="1728291"/>
            <a:ext cx="9607297" cy="51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7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AE0181-14BD-AB4D-BD7E-9E50228D3FE5}"/>
              </a:ext>
            </a:extLst>
          </p:cNvPr>
          <p:cNvCxnSpPr>
            <a:cxnSpLocks/>
          </p:cNvCxnSpPr>
          <p:nvPr/>
        </p:nvCxnSpPr>
        <p:spPr>
          <a:xfrm>
            <a:off x="5117585" y="508532"/>
            <a:ext cx="6583680" cy="0"/>
          </a:xfrm>
          <a:prstGeom prst="line">
            <a:avLst/>
          </a:prstGeom>
          <a:ln w="114300" cap="flat">
            <a:solidFill>
              <a:srgbClr val="60D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6C8BDA43-1973-7C42-944D-ABE5C483F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0665" y="896410"/>
            <a:ext cx="990600" cy="5715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44A222-A26F-444F-9E6F-3B0359B40E3E}"/>
              </a:ext>
            </a:extLst>
          </p:cNvPr>
          <p:cNvCxnSpPr>
            <a:cxnSpLocks/>
          </p:cNvCxnSpPr>
          <p:nvPr/>
        </p:nvCxnSpPr>
        <p:spPr>
          <a:xfrm flipV="1">
            <a:off x="443481" y="508532"/>
            <a:ext cx="4218432" cy="1"/>
          </a:xfrm>
          <a:prstGeom prst="line">
            <a:avLst/>
          </a:prstGeom>
          <a:ln w="114300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96E103E-91A1-6347-9F6E-F62883BC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1" y="736647"/>
            <a:ext cx="7631644" cy="77523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HK Grotesk" pitchFamily="2" charset="77"/>
              </a:rPr>
              <a:t>Interactive Profile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FEA463-F197-F54D-B04E-0F50C83CF1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5"/>
          <a:stretch/>
        </p:blipFill>
        <p:spPr>
          <a:xfrm>
            <a:off x="1267967" y="1739999"/>
            <a:ext cx="9607298" cy="514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4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AE0181-14BD-AB4D-BD7E-9E50228D3FE5}"/>
              </a:ext>
            </a:extLst>
          </p:cNvPr>
          <p:cNvCxnSpPr>
            <a:cxnSpLocks/>
          </p:cNvCxnSpPr>
          <p:nvPr/>
        </p:nvCxnSpPr>
        <p:spPr>
          <a:xfrm>
            <a:off x="5117585" y="508532"/>
            <a:ext cx="6583680" cy="0"/>
          </a:xfrm>
          <a:prstGeom prst="line">
            <a:avLst/>
          </a:prstGeom>
          <a:ln w="114300" cap="flat">
            <a:solidFill>
              <a:srgbClr val="60D4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6C8BDA43-1973-7C42-944D-ABE5C483F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0665" y="896410"/>
            <a:ext cx="990600" cy="5715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44A222-A26F-444F-9E6F-3B0359B40E3E}"/>
              </a:ext>
            </a:extLst>
          </p:cNvPr>
          <p:cNvCxnSpPr>
            <a:cxnSpLocks/>
          </p:cNvCxnSpPr>
          <p:nvPr/>
        </p:nvCxnSpPr>
        <p:spPr>
          <a:xfrm flipV="1">
            <a:off x="443481" y="508532"/>
            <a:ext cx="4218432" cy="1"/>
          </a:xfrm>
          <a:prstGeom prst="line">
            <a:avLst/>
          </a:prstGeom>
          <a:ln w="114300" cap="flat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96E103E-91A1-6347-9F6E-F62883BC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1" y="710813"/>
            <a:ext cx="7631644" cy="77523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HK Grotesk" pitchFamily="2" charset="77"/>
              </a:rPr>
              <a:t>Mobile App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7104C-4953-DA40-969A-A8D1FCDDC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32" y="1648225"/>
            <a:ext cx="2360647" cy="4701231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17F653-ADCE-B340-AB5A-8B47C9593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697" y="1648226"/>
            <a:ext cx="2353956" cy="4701242"/>
          </a:xfrm>
          <a:prstGeom prst="rect">
            <a:avLst/>
          </a:prstGeom>
        </p:spPr>
      </p:pic>
      <p:pic>
        <p:nvPicPr>
          <p:cNvPr id="17" name="Picture 16" descr="Screen of a cell phone&#10;&#10;Description automatically generated">
            <a:extLst>
              <a:ext uri="{FF2B5EF4-FFF2-40B4-BE49-F238E27FC236}">
                <a16:creationId xmlns:a16="http://schemas.microsoft.com/office/drawing/2014/main" id="{715188F5-3FB3-1C40-A8EA-55BE3D59A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673" y="1648226"/>
            <a:ext cx="2360653" cy="470124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47CDF7-308B-184B-8A99-8C03767A48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345" y="1648225"/>
            <a:ext cx="2360647" cy="4701231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B6CAFA-712B-714E-A37C-3898D34321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5011" y="1648225"/>
            <a:ext cx="2369673" cy="473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9235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10277</TotalTime>
  <Words>691</Words>
  <Application>Microsoft Macintosh PowerPoint</Application>
  <PresentationFormat>Widescreen</PresentationFormat>
  <Paragraphs>117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HK Grotesk</vt:lpstr>
      <vt:lpstr>HK Grotesk Light</vt:lpstr>
      <vt:lpstr>Wingdings 2</vt:lpstr>
      <vt:lpstr>DividendVTI</vt:lpstr>
      <vt:lpstr>PowerPoint Presentation</vt:lpstr>
      <vt:lpstr>PowerPoint Presentation</vt:lpstr>
      <vt:lpstr>Solution</vt:lpstr>
      <vt:lpstr>PowerPoint Presentation</vt:lpstr>
      <vt:lpstr>PowerPoint Presentation</vt:lpstr>
      <vt:lpstr>Product</vt:lpstr>
      <vt:lpstr>User dashboard</vt:lpstr>
      <vt:lpstr>Interactive Profile</vt:lpstr>
      <vt:lpstr>Mobile App</vt:lpstr>
      <vt:lpstr>Business Model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Cory Marshman</dc:creator>
  <cp:lastModifiedBy>Cory Marshman</cp:lastModifiedBy>
  <cp:revision>80</cp:revision>
  <dcterms:created xsi:type="dcterms:W3CDTF">2020-02-26T02:13:37Z</dcterms:created>
  <dcterms:modified xsi:type="dcterms:W3CDTF">2020-04-28T07:25:39Z</dcterms:modified>
</cp:coreProperties>
</file>